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8"/>
  </p:notesMasterIdLst>
  <p:sldIdLst>
    <p:sldId id="258" r:id="rId2"/>
    <p:sldId id="259" r:id="rId3"/>
    <p:sldId id="260" r:id="rId4"/>
    <p:sldId id="261" r:id="rId5"/>
    <p:sldId id="262" r:id="rId6"/>
    <p:sldId id="263"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B368809-1218-414D-A5B2-5B6006E41F54}" type="datetimeFigureOut">
              <a:rPr lang="en-US" smtClean="0"/>
              <a:pPr/>
              <a:t>4/15/2010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7C456A1-F66C-4F8E-8F08-36024F85BA45}"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3FA27E9C-CEFE-415D-B3C2-13F9D6196ED5}" type="datetimeFigureOut">
              <a:rPr lang="en-US" smtClean="0"/>
              <a:pPr/>
              <a:t>4/15/2010</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630732D3-F09F-42D7-9A38-31AF1062E79E}"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FA27E9C-CEFE-415D-B3C2-13F9D6196ED5}" type="datetimeFigureOut">
              <a:rPr lang="en-US" smtClean="0"/>
              <a:pPr/>
              <a:t>4/15/2010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0732D3-F09F-42D7-9A38-31AF1062E79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FA27E9C-CEFE-415D-B3C2-13F9D6196ED5}" type="datetimeFigureOut">
              <a:rPr lang="en-US" smtClean="0"/>
              <a:pPr/>
              <a:t>4/15/2010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0732D3-F09F-42D7-9A38-31AF1062E79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FA27E9C-CEFE-415D-B3C2-13F9D6196ED5}" type="datetimeFigureOut">
              <a:rPr lang="en-US" smtClean="0"/>
              <a:pPr/>
              <a:t>4/15/2010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0732D3-F09F-42D7-9A38-31AF1062E79E}"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Title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3FA27E9C-CEFE-415D-B3C2-13F9D6196ED5}" type="datetimeFigureOut">
              <a:rPr lang="en-US" smtClean="0"/>
              <a:pPr/>
              <a:t>4/15/2010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0732D3-F09F-42D7-9A38-31AF1062E79E}"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3FA27E9C-CEFE-415D-B3C2-13F9D6196ED5}" type="datetimeFigureOut">
              <a:rPr lang="en-US" smtClean="0"/>
              <a:pPr/>
              <a:t>4/15/2010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30732D3-F09F-42D7-9A38-31AF1062E79E}"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3FA27E9C-CEFE-415D-B3C2-13F9D6196ED5}" type="datetimeFigureOut">
              <a:rPr lang="en-US" smtClean="0"/>
              <a:pPr/>
              <a:t>4/15/2010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30732D3-F09F-42D7-9A38-31AF1062E79E}"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3FA27E9C-CEFE-415D-B3C2-13F9D6196ED5}" type="datetimeFigureOut">
              <a:rPr lang="en-US" smtClean="0"/>
              <a:pPr/>
              <a:t>4/15/2010</a:t>
            </a:fld>
            <a:endParaRPr lang="en-US"/>
          </a:p>
        </p:txBody>
      </p:sp>
      <p:sp>
        <p:nvSpPr>
          <p:cNvPr id="8" name="Slide Number Placeholder 7"/>
          <p:cNvSpPr>
            <a:spLocks noGrp="1"/>
          </p:cNvSpPr>
          <p:nvPr>
            <p:ph type="sldNum" sz="quarter" idx="11"/>
          </p:nvPr>
        </p:nvSpPr>
        <p:spPr/>
        <p:txBody>
          <a:bodyPr/>
          <a:lstStyle/>
          <a:p>
            <a:fld id="{630732D3-F09F-42D7-9A38-31AF1062E79E}" type="slidenum">
              <a:rPr lang="en-US" smtClean="0"/>
              <a:pPr/>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FA27E9C-CEFE-415D-B3C2-13F9D6196ED5}" type="datetimeFigureOut">
              <a:rPr lang="en-US" smtClean="0"/>
              <a:pPr/>
              <a:t>4/15/2010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30732D3-F09F-42D7-9A38-31AF1062E79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3FA27E9C-CEFE-415D-B3C2-13F9D6196ED5}" type="datetimeFigureOut">
              <a:rPr lang="en-US" smtClean="0"/>
              <a:pPr/>
              <a:t>4/15/2010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156448" y="6422064"/>
            <a:ext cx="762000" cy="365125"/>
          </a:xfrm>
        </p:spPr>
        <p:txBody>
          <a:bodyPr/>
          <a:lstStyle/>
          <a:p>
            <a:fld id="{630732D3-F09F-42D7-9A38-31AF1062E79E}"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457200" y="6422064"/>
            <a:ext cx="2133600" cy="365125"/>
          </a:xfrm>
        </p:spPr>
        <p:txBody>
          <a:bodyPr/>
          <a:lstStyle/>
          <a:p>
            <a:fld id="{3FA27E9C-CEFE-415D-B3C2-13F9D6196ED5}" type="datetimeFigureOut">
              <a:rPr lang="en-US" smtClean="0"/>
              <a:pPr/>
              <a:t>4/15/2010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30732D3-F09F-42D7-9A38-31AF1062E79E}"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Freeform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Freeform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Placeholder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3FA27E9C-CEFE-415D-B3C2-13F9D6196ED5}" type="datetimeFigureOut">
              <a:rPr lang="en-US" smtClean="0"/>
              <a:pPr/>
              <a:t>4/15/2010</a:t>
            </a:fld>
            <a:endParaRPr lang="en-US"/>
          </a:p>
        </p:txBody>
      </p:sp>
      <p:sp>
        <p:nvSpPr>
          <p:cNvPr id="22" name="Footer Placeholder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en-US"/>
          </a:p>
        </p:txBody>
      </p:sp>
      <p:sp>
        <p:nvSpPr>
          <p:cNvPr id="18" name="Slide Number Placeholder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630732D3-F09F-42D7-9A38-31AF1062E79E}"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google.com/imgres?imgurl=http://dillsnapcogitation.files.wordpress.com/2010/01/nasa_logo.jpg&amp;imgrefurl=http://dillsnapcogitation.wordpress.com/2010/01/15/nasa-cokeheads-threaten-safety-of-future-space-missions/&amp;usg=__9-4SkyPoU_30Ii8rU-8yJVomzWU=&amp;h=300&amp;w=300&amp;sz=18&amp;hl=en&amp;start=3&amp;itbs=1&amp;tbnid=zFfnZy7fOfo9FM:&amp;tbnh=116&amp;tbnw=116&amp;prev=/images?q=NASA&amp;hl=en&amp;gbv=2&amp;ie=UTF-8&amp;tbs=isch:1" TargetMode="External"/><Relationship Id="rId7" Type="http://schemas.openxmlformats.org/officeDocument/2006/relationships/hyperlink" Target="http://www.youtube.com/watch?v=STuquxdWZLI" TargetMode="External"/><Relationship Id="rId2" Type="http://schemas.openxmlformats.org/officeDocument/2006/relationships/slideLayout" Target="../slideLayouts/slideLayout7.xml"/><Relationship Id="rId1" Type="http://schemas.openxmlformats.org/officeDocument/2006/relationships/video" Target="file:///C:\Documents%20and%20Settings\Teacher.TEACHER-62C1965\Desktop\FLIPstuff\SOHO%20The%20Musical.wmv" TargetMode="External"/><Relationship Id="rId6" Type="http://schemas.openxmlformats.org/officeDocument/2006/relationships/image" Target="../media/image3.png"/><Relationship Id="rId5" Type="http://schemas.openxmlformats.org/officeDocument/2006/relationships/image" Target="../media/image2.jpeg"/><Relationship Id="rId4" Type="http://schemas.openxmlformats.org/officeDocument/2006/relationships/image" Target="../media/image1.jpeg"/></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google.com/imgres?imgurl=http://www.redorbit.com/modules/reflib/article_images/2_7ad693c2c78932714ebafe95caafcb5d.jpg&amp;imgrefurl=http://www.redorbit.com/education/reference_library/agencies_and_observatories/solar_and_heliospheric_observatory_soho/17/index.html&amp;usg=__oKsxPZH8IONKZphqjEudd6AOjOY=&amp;h=438&amp;w=600&amp;sz=65&amp;hl=en&amp;start=3&amp;itbs=1&amp;tbnid=Ye6CCseM7VjIMM:&amp;tbnh=99&amp;tbnw=135&amp;prev=/images?q=SOHO+satellite&amp;hl=en&amp;gbv=2&amp;ie=UTF-8&amp;tbs=isch:1" TargetMode="Externa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www.google.com/imgres?imgurl=http://schools.cbe.ab.ca/b237/images/music-notes.jpg&amp;imgrefurl=http://schools.cbe.ab.ca/b237/&amp;usg=__xMCjQlyZIXR-upJGHZ-sMP83g_Y=&amp;h=400&amp;w=400&amp;sz=23&amp;hl=en&amp;start=1&amp;itbs=1&amp;tbnid=wLw1rzpKaJemzM:&amp;tbnh=124&amp;tbnw=124&amp;prev=/images?q=music+notes&amp;hl=en&amp;gbv=2&amp;ie=UTF-8&amp;tbs=isch:1" TargetMode="Externa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www.google.com/imgres?imgurl=http://corriecanuck.files.wordpress.com/2010/01/astronaut.gif&amp;imgrefurl=http://corriecanuck.wordpress.com/2010/01/20/update-for-wednesday-july-20th-quadratic-equations/&amp;usg=__0zpby3OuSlv9KsXFRRv2k9uThjs=&amp;h=480&amp;w=640&amp;sz=130&amp;hl=en&amp;start=3&amp;itbs=1&amp;tbnid=VdRvICE0hSSf5M:&amp;tbnh=103&amp;tbnw=137&amp;prev=/images?q=astronaut&amp;hl=en&amp;gbv=2&amp;ie=UTF-8&amp;tbs=isch:1" TargetMode="Externa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google.com/imgres?imgurl=http://www.redorbit.com/modules/reflib/article_images/2_7ad693c2c78932714ebafe95caafcb5d.jpg&amp;imgrefurl=http://www.redorbit.com/education/reference_library/agencies_and_observatories/solar_and_heliospheric_observatory_soho/17/index.html&amp;usg=__oKsxPZH8IONKZphqjEudd6AOjOY=&amp;h=438&amp;w=600&amp;sz=65&amp;hl=en&amp;start=3&amp;itbs=1&amp;tbnid=Ye6CCseM7VjIMM:&amp;tbnh=99&amp;tbnw=135&amp;prev=/images?q=SOHO+satellite&amp;hl=en&amp;gbv=2&amp;ie=UTF-8&amp;tbs=isch:1" TargetMode="Externa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50" name="Picture 2" descr="http://t3.gstatic.com/images?q=tbn:zFfnZy7fOfo9FM:http://dillsnapcogitation.files.wordpress.com/2010/01/nasa_logo.jpg">
            <a:hlinkClick r:id="rId3"/>
          </p:cNvPr>
          <p:cNvPicPr>
            <a:picLocks noChangeAspect="1" noChangeArrowheads="1"/>
          </p:cNvPicPr>
          <p:nvPr/>
        </p:nvPicPr>
        <p:blipFill>
          <a:blip r:embed="rId4" cstate="print"/>
          <a:srcRect/>
          <a:stretch>
            <a:fillRect/>
          </a:stretch>
        </p:blipFill>
        <p:spPr bwMode="auto">
          <a:xfrm>
            <a:off x="1524000" y="3276600"/>
            <a:ext cx="1866900" cy="1866902"/>
          </a:xfrm>
          <a:prstGeom prst="rect">
            <a:avLst/>
          </a:prstGeom>
          <a:noFill/>
        </p:spPr>
      </p:pic>
      <p:sp>
        <p:nvSpPr>
          <p:cNvPr id="4" name="TextBox 3"/>
          <p:cNvSpPr txBox="1"/>
          <p:nvPr/>
        </p:nvSpPr>
        <p:spPr>
          <a:xfrm>
            <a:off x="762000" y="609600"/>
            <a:ext cx="3124200" cy="1015663"/>
          </a:xfrm>
          <a:prstGeom prst="rect">
            <a:avLst/>
          </a:prstGeom>
          <a:noFill/>
        </p:spPr>
        <p:txBody>
          <a:bodyPr wrap="square" rtlCol="0">
            <a:spAutoFit/>
          </a:bodyPr>
          <a:lstStyle/>
          <a:p>
            <a:pPr algn="ctr"/>
            <a:r>
              <a:rPr lang="en-US" sz="3200" dirty="0" smtClean="0"/>
              <a:t>SOHO</a:t>
            </a:r>
          </a:p>
          <a:p>
            <a:pPr algn="ctr"/>
            <a:r>
              <a:rPr lang="en-US" sz="2800" i="1" dirty="0" smtClean="0"/>
              <a:t>The Musical</a:t>
            </a:r>
            <a:endParaRPr lang="en-US" sz="2800" i="1" dirty="0"/>
          </a:p>
        </p:txBody>
      </p:sp>
      <p:sp>
        <p:nvSpPr>
          <p:cNvPr id="5" name="TextBox 4"/>
          <p:cNvSpPr txBox="1"/>
          <p:nvPr/>
        </p:nvSpPr>
        <p:spPr>
          <a:xfrm>
            <a:off x="1219200" y="1752600"/>
            <a:ext cx="2286000" cy="523220"/>
          </a:xfrm>
          <a:prstGeom prst="rect">
            <a:avLst/>
          </a:prstGeom>
          <a:noFill/>
        </p:spPr>
        <p:txBody>
          <a:bodyPr wrap="square" rtlCol="0">
            <a:spAutoFit/>
          </a:bodyPr>
          <a:lstStyle/>
          <a:p>
            <a:pPr algn="ctr"/>
            <a:r>
              <a:rPr lang="en-US" sz="2800" dirty="0" smtClean="0"/>
              <a:t>Playbill</a:t>
            </a:r>
            <a:endParaRPr lang="en-US" sz="2800" dirty="0"/>
          </a:p>
        </p:txBody>
      </p:sp>
      <p:sp>
        <p:nvSpPr>
          <p:cNvPr id="6" name="TextBox 5"/>
          <p:cNvSpPr txBox="1"/>
          <p:nvPr/>
        </p:nvSpPr>
        <p:spPr>
          <a:xfrm>
            <a:off x="762000" y="2514600"/>
            <a:ext cx="3352800" cy="646331"/>
          </a:xfrm>
          <a:prstGeom prst="rect">
            <a:avLst/>
          </a:prstGeom>
          <a:noFill/>
        </p:spPr>
        <p:txBody>
          <a:bodyPr wrap="square" rtlCol="0">
            <a:spAutoFit/>
          </a:bodyPr>
          <a:lstStyle/>
          <a:p>
            <a:pPr algn="ctr"/>
            <a:r>
              <a:rPr lang="en-US" dirty="0" smtClean="0"/>
              <a:t>NASA Endeavour Program</a:t>
            </a:r>
          </a:p>
          <a:p>
            <a:pPr algn="ctr"/>
            <a:r>
              <a:rPr lang="en-US" dirty="0" smtClean="0"/>
              <a:t>2009-2010</a:t>
            </a:r>
            <a:endParaRPr lang="en-US" dirty="0"/>
          </a:p>
        </p:txBody>
      </p:sp>
      <p:sp>
        <p:nvSpPr>
          <p:cNvPr id="7" name="TextBox 6"/>
          <p:cNvSpPr txBox="1"/>
          <p:nvPr/>
        </p:nvSpPr>
        <p:spPr>
          <a:xfrm>
            <a:off x="152400" y="5181600"/>
            <a:ext cx="4800600" cy="1323439"/>
          </a:xfrm>
          <a:prstGeom prst="rect">
            <a:avLst/>
          </a:prstGeom>
          <a:noFill/>
        </p:spPr>
        <p:txBody>
          <a:bodyPr wrap="square" rtlCol="0">
            <a:spAutoFit/>
          </a:bodyPr>
          <a:lstStyle/>
          <a:p>
            <a:pPr algn="ctr"/>
            <a:r>
              <a:rPr lang="en-US" sz="4000" dirty="0" smtClean="0">
                <a:latin typeface="Bookman Old Style" pitchFamily="18" charset="0"/>
              </a:rPr>
              <a:t>Valley View Middle School</a:t>
            </a:r>
            <a:endParaRPr lang="en-US" sz="4000" dirty="0">
              <a:latin typeface="Bookman Old Style" pitchFamily="18" charset="0"/>
            </a:endParaRPr>
          </a:p>
        </p:txBody>
      </p:sp>
      <p:pic>
        <p:nvPicPr>
          <p:cNvPr id="8" name="Picture 7" descr="NASAlogo.jpg"/>
          <p:cNvPicPr>
            <a:picLocks noChangeAspect="1"/>
          </p:cNvPicPr>
          <p:nvPr/>
        </p:nvPicPr>
        <p:blipFill>
          <a:blip r:embed="rId5"/>
          <a:stretch>
            <a:fillRect/>
          </a:stretch>
        </p:blipFill>
        <p:spPr>
          <a:xfrm>
            <a:off x="4648200" y="228600"/>
            <a:ext cx="4127500" cy="3098800"/>
          </a:xfrm>
          <a:prstGeom prst="rect">
            <a:avLst/>
          </a:prstGeom>
        </p:spPr>
      </p:pic>
      <p:pic>
        <p:nvPicPr>
          <p:cNvPr id="9" name="SOHO The Musical.wmv">
            <a:hlinkClick r:id="" action="ppaction://media"/>
          </p:cNvPr>
          <p:cNvPicPr>
            <a:picLocks noRot="1" noChangeAspect="1"/>
          </p:cNvPicPr>
          <p:nvPr>
            <a:videoFile r:link="rId1"/>
          </p:nvPr>
        </p:nvPicPr>
        <p:blipFill>
          <a:blip r:embed="rId6"/>
          <a:stretch>
            <a:fillRect/>
          </a:stretch>
        </p:blipFill>
        <p:spPr>
          <a:xfrm>
            <a:off x="4648200" y="3429000"/>
            <a:ext cx="4114800" cy="3086100"/>
          </a:xfrm>
          <a:prstGeom prst="rect">
            <a:avLst/>
          </a:prstGeom>
        </p:spPr>
      </p:pic>
      <p:sp>
        <p:nvSpPr>
          <p:cNvPr id="10" name="TextBox 9"/>
          <p:cNvSpPr txBox="1"/>
          <p:nvPr/>
        </p:nvSpPr>
        <p:spPr>
          <a:xfrm>
            <a:off x="5867400" y="6477000"/>
            <a:ext cx="3048000" cy="215444"/>
          </a:xfrm>
          <a:prstGeom prst="rect">
            <a:avLst/>
          </a:prstGeom>
          <a:noFill/>
        </p:spPr>
        <p:txBody>
          <a:bodyPr wrap="square" rtlCol="0">
            <a:spAutoFit/>
          </a:bodyPr>
          <a:lstStyle/>
          <a:p>
            <a:r>
              <a:rPr lang="en-US" sz="800" dirty="0" smtClean="0">
                <a:hlinkClick r:id="rId7"/>
              </a:rPr>
              <a:t>Click here (uploaded on YouTube)</a:t>
            </a:r>
            <a:endParaRPr lang="en-US" sz="800" dirty="0"/>
          </a:p>
        </p:txBody>
      </p:sp>
    </p:spTree>
  </p:cSld>
  <p:clrMapOvr>
    <a:masterClrMapping/>
  </p:clrMapOvr>
  <p:transition>
    <p:circle/>
  </p:transition>
  <p:timing>
    <p:tnLst>
      <p:par>
        <p:cTn id="1" dur="indefinite" restart="never" nodeType="tmRoot">
          <p:childTnLst>
            <p:seq concurrent="1" nextAc="seek">
              <p:cTn id="2" restart="whenNotActive" fill="hold" evtFilter="cancelBubble" nodeType="interactiveSeq">
                <p:stCondLst>
                  <p:cond evt="onClick" delay="0">
                    <p:tgtEl>
                      <p:spTgt spid="9"/>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9"/>
                                        </p:tgtEl>
                                      </p:cBhvr>
                                    </p:cmd>
                                  </p:childTnLst>
                                </p:cTn>
                              </p:par>
                            </p:childTnLst>
                          </p:cTn>
                        </p:par>
                      </p:childTnLst>
                    </p:cTn>
                  </p:par>
                </p:childTnLst>
              </p:cTn>
              <p:nextCondLst>
                <p:cond evt="onClick" delay="0">
                  <p:tgtEl>
                    <p:spTgt spid="9"/>
                  </p:tgtEl>
                </p:cond>
              </p:nextCondLst>
            </p:seq>
            <p:video fullScrn="1">
              <p:cMediaNode>
                <p:cTn id="7" fill="hold" display="0">
                  <p:stCondLst>
                    <p:cond delay="indefinite"/>
                  </p:stCondLst>
                  <p:endCondLst>
                    <p:cond evt="onNext" delay="0">
                      <p:tgtEl>
                        <p:sldTgt/>
                      </p:tgtEl>
                    </p:cond>
                    <p:cond evt="onPrev" delay="0">
                      <p:tgtEl>
                        <p:sldTgt/>
                      </p:tgtEl>
                    </p:cond>
                  </p:endCondLst>
                </p:cTn>
                <p:tgtEl>
                  <p:spTgt spid="9"/>
                </p:tgtEl>
              </p:cMediaNode>
            </p:vide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4" name="Picture 2" descr="http://t2.gstatic.com/images?q=tbn:Ye6CCseM7VjIMM:http://www.redorbit.com/modules/reflib/article_images/2_7ad693c2c78932714ebafe95caafcb5d.jpg">
            <a:hlinkClick r:id="rId2"/>
          </p:cNvPr>
          <p:cNvPicPr>
            <a:picLocks noChangeAspect="1" noChangeArrowheads="1"/>
          </p:cNvPicPr>
          <p:nvPr/>
        </p:nvPicPr>
        <p:blipFill>
          <a:blip r:embed="rId3" cstate="print"/>
          <a:srcRect/>
          <a:stretch>
            <a:fillRect/>
          </a:stretch>
        </p:blipFill>
        <p:spPr bwMode="auto">
          <a:xfrm>
            <a:off x="152400" y="152400"/>
            <a:ext cx="2886075" cy="2116457"/>
          </a:xfrm>
          <a:prstGeom prst="rect">
            <a:avLst/>
          </a:prstGeom>
          <a:noFill/>
        </p:spPr>
      </p:pic>
      <p:sp>
        <p:nvSpPr>
          <p:cNvPr id="3" name="TextBox 2"/>
          <p:cNvSpPr txBox="1"/>
          <p:nvPr/>
        </p:nvSpPr>
        <p:spPr>
          <a:xfrm>
            <a:off x="3886200" y="914400"/>
            <a:ext cx="3200400" cy="584775"/>
          </a:xfrm>
          <a:prstGeom prst="rect">
            <a:avLst/>
          </a:prstGeom>
          <a:noFill/>
        </p:spPr>
        <p:txBody>
          <a:bodyPr wrap="square" rtlCol="0">
            <a:spAutoFit/>
          </a:bodyPr>
          <a:lstStyle/>
          <a:p>
            <a:pPr algn="ctr"/>
            <a:r>
              <a:rPr lang="en-US" sz="3200" b="1" u="sng" dirty="0" smtClean="0"/>
              <a:t>Cast and Crew</a:t>
            </a:r>
            <a:endParaRPr lang="en-US" sz="3200" b="1" u="sng" dirty="0"/>
          </a:p>
        </p:txBody>
      </p:sp>
      <p:sp>
        <p:nvSpPr>
          <p:cNvPr id="5" name="TextBox 4"/>
          <p:cNvSpPr txBox="1"/>
          <p:nvPr/>
        </p:nvSpPr>
        <p:spPr>
          <a:xfrm>
            <a:off x="1828800" y="2590800"/>
            <a:ext cx="6934200" cy="461665"/>
          </a:xfrm>
          <a:prstGeom prst="rect">
            <a:avLst/>
          </a:prstGeom>
          <a:noFill/>
        </p:spPr>
        <p:txBody>
          <a:bodyPr wrap="square" rtlCol="0">
            <a:spAutoFit/>
          </a:bodyPr>
          <a:lstStyle/>
          <a:p>
            <a:r>
              <a:rPr lang="en-US" sz="2400" b="1" dirty="0" smtClean="0"/>
              <a:t>Emily Hughes  </a:t>
            </a:r>
            <a:r>
              <a:rPr lang="en-US" sz="2400" dirty="0" smtClean="0"/>
              <a:t>(singer and actress)</a:t>
            </a:r>
            <a:endParaRPr lang="en-US" sz="2400" b="1" dirty="0"/>
          </a:p>
        </p:txBody>
      </p:sp>
      <p:sp>
        <p:nvSpPr>
          <p:cNvPr id="7" name="TextBox 6"/>
          <p:cNvSpPr txBox="1"/>
          <p:nvPr/>
        </p:nvSpPr>
        <p:spPr>
          <a:xfrm>
            <a:off x="1828800" y="3124200"/>
            <a:ext cx="6934200" cy="461665"/>
          </a:xfrm>
          <a:prstGeom prst="rect">
            <a:avLst/>
          </a:prstGeom>
          <a:noFill/>
        </p:spPr>
        <p:txBody>
          <a:bodyPr wrap="square" rtlCol="0">
            <a:spAutoFit/>
          </a:bodyPr>
          <a:lstStyle/>
          <a:p>
            <a:r>
              <a:rPr lang="en-US" sz="2400" b="1" dirty="0" smtClean="0"/>
              <a:t>Emily </a:t>
            </a:r>
            <a:r>
              <a:rPr lang="en-US" sz="2400" b="1" dirty="0" err="1" smtClean="0"/>
              <a:t>Donlon</a:t>
            </a:r>
            <a:r>
              <a:rPr lang="en-US" sz="2400" b="1" dirty="0"/>
              <a:t> </a:t>
            </a:r>
            <a:r>
              <a:rPr lang="en-US" sz="2400" b="1" dirty="0" smtClean="0"/>
              <a:t> </a:t>
            </a:r>
            <a:r>
              <a:rPr lang="en-US" sz="2400" dirty="0" smtClean="0"/>
              <a:t>(singer and actress)</a:t>
            </a:r>
            <a:endParaRPr lang="en-US" sz="2400" dirty="0"/>
          </a:p>
        </p:txBody>
      </p:sp>
      <p:sp>
        <p:nvSpPr>
          <p:cNvPr id="8" name="TextBox 7"/>
          <p:cNvSpPr txBox="1"/>
          <p:nvPr/>
        </p:nvSpPr>
        <p:spPr>
          <a:xfrm>
            <a:off x="1828800" y="3657600"/>
            <a:ext cx="8839200" cy="461665"/>
          </a:xfrm>
          <a:prstGeom prst="rect">
            <a:avLst/>
          </a:prstGeom>
          <a:noFill/>
        </p:spPr>
        <p:txBody>
          <a:bodyPr wrap="square" rtlCol="0">
            <a:spAutoFit/>
          </a:bodyPr>
          <a:lstStyle/>
          <a:p>
            <a:r>
              <a:rPr lang="en-US" sz="2400" b="1" dirty="0" smtClean="0"/>
              <a:t>PJ </a:t>
            </a:r>
            <a:r>
              <a:rPr lang="en-US" sz="2400" b="1" dirty="0" err="1" smtClean="0"/>
              <a:t>Sova</a:t>
            </a:r>
            <a:r>
              <a:rPr lang="en-US" sz="2400" b="1" dirty="0" smtClean="0"/>
              <a:t>  </a:t>
            </a:r>
            <a:r>
              <a:rPr lang="en-US" sz="2400" dirty="0" smtClean="0"/>
              <a:t>(</a:t>
            </a:r>
            <a:r>
              <a:rPr lang="en-US" dirty="0" smtClean="0"/>
              <a:t>camera operator and playbill / power point maker</a:t>
            </a:r>
            <a:r>
              <a:rPr lang="en-US" sz="2400" dirty="0" smtClean="0"/>
              <a:t>)</a:t>
            </a:r>
            <a:endParaRPr lang="en-US" sz="2400" b="1" dirty="0"/>
          </a:p>
        </p:txBody>
      </p:sp>
      <p:sp>
        <p:nvSpPr>
          <p:cNvPr id="9" name="TextBox 8"/>
          <p:cNvSpPr txBox="1"/>
          <p:nvPr/>
        </p:nvSpPr>
        <p:spPr>
          <a:xfrm>
            <a:off x="1828800" y="4191000"/>
            <a:ext cx="6248400" cy="461665"/>
          </a:xfrm>
          <a:prstGeom prst="rect">
            <a:avLst/>
          </a:prstGeom>
          <a:noFill/>
        </p:spPr>
        <p:txBody>
          <a:bodyPr wrap="square" rtlCol="0">
            <a:spAutoFit/>
          </a:bodyPr>
          <a:lstStyle/>
          <a:p>
            <a:r>
              <a:rPr lang="en-US" sz="2400" b="1" dirty="0" smtClean="0"/>
              <a:t>Mr. </a:t>
            </a:r>
            <a:r>
              <a:rPr lang="en-US" sz="2400" b="1" dirty="0" err="1" smtClean="0"/>
              <a:t>Zwanch</a:t>
            </a:r>
            <a:r>
              <a:rPr lang="en-US" sz="2400" b="1" dirty="0" smtClean="0"/>
              <a:t>  </a:t>
            </a:r>
            <a:r>
              <a:rPr lang="en-US" sz="2400" dirty="0" smtClean="0"/>
              <a:t>(our teacher)</a:t>
            </a:r>
            <a:endParaRPr lang="en-US" sz="2400" b="1" dirty="0"/>
          </a:p>
        </p:txBody>
      </p:sp>
    </p:spTree>
  </p:cSld>
  <p:clrMapOvr>
    <a:masterClrMapping/>
  </p:clrMapOvr>
  <p:transition>
    <p:wheel spokes="1"/>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298" name="Picture 2" descr="http://t1.gstatic.com/images?q=tbn:wLw1rzpKaJemzM:http://schools.cbe.ab.ca/b237/images/music-notes.jpg">
            <a:hlinkClick r:id="rId2"/>
          </p:cNvPr>
          <p:cNvPicPr>
            <a:picLocks noChangeAspect="1" noChangeArrowheads="1"/>
          </p:cNvPicPr>
          <p:nvPr/>
        </p:nvPicPr>
        <p:blipFill>
          <a:blip r:embed="rId3" cstate="print"/>
          <a:srcRect/>
          <a:stretch>
            <a:fillRect/>
          </a:stretch>
        </p:blipFill>
        <p:spPr bwMode="auto">
          <a:xfrm>
            <a:off x="228600" y="228599"/>
            <a:ext cx="2438400" cy="2438403"/>
          </a:xfrm>
          <a:prstGeom prst="rect">
            <a:avLst/>
          </a:prstGeom>
          <a:noFill/>
        </p:spPr>
      </p:pic>
      <p:sp>
        <p:nvSpPr>
          <p:cNvPr id="3" name="TextBox 2"/>
          <p:cNvSpPr txBox="1"/>
          <p:nvPr/>
        </p:nvSpPr>
        <p:spPr>
          <a:xfrm>
            <a:off x="3962400" y="1219200"/>
            <a:ext cx="2514600" cy="584775"/>
          </a:xfrm>
          <a:prstGeom prst="rect">
            <a:avLst/>
          </a:prstGeom>
          <a:noFill/>
        </p:spPr>
        <p:txBody>
          <a:bodyPr wrap="square" rtlCol="0">
            <a:spAutoFit/>
          </a:bodyPr>
          <a:lstStyle/>
          <a:p>
            <a:pPr algn="ctr"/>
            <a:r>
              <a:rPr lang="en-US" sz="3200" b="1" u="sng" dirty="0" smtClean="0"/>
              <a:t>Songs</a:t>
            </a:r>
            <a:endParaRPr lang="en-US" sz="3200" b="1" u="sng" dirty="0"/>
          </a:p>
        </p:txBody>
      </p:sp>
      <p:sp>
        <p:nvSpPr>
          <p:cNvPr id="4" name="TextBox 3"/>
          <p:cNvSpPr txBox="1"/>
          <p:nvPr/>
        </p:nvSpPr>
        <p:spPr>
          <a:xfrm>
            <a:off x="990600" y="2819400"/>
            <a:ext cx="8153400" cy="646331"/>
          </a:xfrm>
          <a:prstGeom prst="rect">
            <a:avLst/>
          </a:prstGeom>
          <a:noFill/>
        </p:spPr>
        <p:txBody>
          <a:bodyPr wrap="square" rtlCol="0">
            <a:spAutoFit/>
          </a:bodyPr>
          <a:lstStyle/>
          <a:p>
            <a:r>
              <a:rPr lang="en-US" b="1" dirty="0" err="1" smtClean="0"/>
              <a:t>Yo</a:t>
            </a:r>
            <a:r>
              <a:rPr lang="en-US" b="1" dirty="0" smtClean="0"/>
              <a:t> Ho SOHO</a:t>
            </a:r>
          </a:p>
          <a:p>
            <a:r>
              <a:rPr lang="en-US" dirty="0"/>
              <a:t>	</a:t>
            </a:r>
            <a:r>
              <a:rPr lang="en-US" dirty="0" smtClean="0"/>
              <a:t>-</a:t>
            </a:r>
            <a:r>
              <a:rPr lang="en-US" dirty="0" err="1" smtClean="0"/>
              <a:t>Yo</a:t>
            </a:r>
            <a:r>
              <a:rPr lang="en-US" dirty="0" smtClean="0"/>
              <a:t> Ho, </a:t>
            </a:r>
            <a:r>
              <a:rPr lang="en-US" dirty="0" err="1" smtClean="0"/>
              <a:t>Yo</a:t>
            </a:r>
            <a:r>
              <a:rPr lang="en-US" dirty="0" smtClean="0"/>
              <a:t> Ho, a SOHO life for me.  SOHO!</a:t>
            </a:r>
            <a:endParaRPr lang="en-US" dirty="0"/>
          </a:p>
        </p:txBody>
      </p:sp>
      <p:sp>
        <p:nvSpPr>
          <p:cNvPr id="5" name="TextBox 4"/>
          <p:cNvSpPr txBox="1"/>
          <p:nvPr/>
        </p:nvSpPr>
        <p:spPr>
          <a:xfrm>
            <a:off x="990600" y="3962400"/>
            <a:ext cx="6934200" cy="923330"/>
          </a:xfrm>
          <a:prstGeom prst="rect">
            <a:avLst/>
          </a:prstGeom>
          <a:noFill/>
        </p:spPr>
        <p:txBody>
          <a:bodyPr wrap="square" rtlCol="0">
            <a:spAutoFit/>
          </a:bodyPr>
          <a:lstStyle/>
          <a:p>
            <a:r>
              <a:rPr lang="en-US" b="1" dirty="0" smtClean="0"/>
              <a:t>Opera-</a:t>
            </a:r>
            <a:r>
              <a:rPr lang="en-US" b="1" dirty="0" err="1" smtClean="0"/>
              <a:t>tion</a:t>
            </a:r>
            <a:r>
              <a:rPr lang="en-US" b="1" dirty="0" smtClean="0"/>
              <a:t> SOHO</a:t>
            </a:r>
          </a:p>
          <a:p>
            <a:r>
              <a:rPr lang="en-US" dirty="0"/>
              <a:t>	</a:t>
            </a:r>
            <a:r>
              <a:rPr lang="en-US" dirty="0" smtClean="0"/>
              <a:t>-Solar and </a:t>
            </a:r>
            <a:r>
              <a:rPr lang="en-US" dirty="0" err="1" smtClean="0"/>
              <a:t>Heliospheric</a:t>
            </a:r>
            <a:r>
              <a:rPr lang="en-US" dirty="0" smtClean="0"/>
              <a:t> Observatory is SOHO…. It was           	launched on December 2, 1995.</a:t>
            </a:r>
            <a:endParaRPr lang="en-US" dirty="0"/>
          </a:p>
        </p:txBody>
      </p:sp>
      <p:sp>
        <p:nvSpPr>
          <p:cNvPr id="6" name="TextBox 5"/>
          <p:cNvSpPr txBox="1"/>
          <p:nvPr/>
        </p:nvSpPr>
        <p:spPr>
          <a:xfrm>
            <a:off x="990600" y="5257800"/>
            <a:ext cx="7086600" cy="923330"/>
          </a:xfrm>
          <a:prstGeom prst="rect">
            <a:avLst/>
          </a:prstGeom>
          <a:noFill/>
        </p:spPr>
        <p:txBody>
          <a:bodyPr wrap="square" rtlCol="0">
            <a:spAutoFit/>
          </a:bodyPr>
          <a:lstStyle/>
          <a:p>
            <a:r>
              <a:rPr lang="en-US" b="1" dirty="0" smtClean="0"/>
              <a:t>Mission SOHO</a:t>
            </a:r>
          </a:p>
          <a:p>
            <a:r>
              <a:rPr lang="en-US" dirty="0"/>
              <a:t>	</a:t>
            </a:r>
            <a:r>
              <a:rPr lang="en-US" dirty="0" smtClean="0"/>
              <a:t>-The SOHO mission is one way scientists are working to 	find the answers.</a:t>
            </a:r>
            <a:endParaRPr lang="en-US" dirty="0"/>
          </a:p>
        </p:txBody>
      </p:sp>
    </p:spTree>
  </p:cSld>
  <p:clrMapOvr>
    <a:masterClrMapping/>
  </p:clrMapOvr>
  <p:transition>
    <p:wheel spokes="3"/>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743200" y="1066800"/>
            <a:ext cx="5562600" cy="584775"/>
          </a:xfrm>
          <a:prstGeom prst="rect">
            <a:avLst/>
          </a:prstGeom>
          <a:noFill/>
        </p:spPr>
        <p:txBody>
          <a:bodyPr wrap="square" rtlCol="0">
            <a:spAutoFit/>
          </a:bodyPr>
          <a:lstStyle/>
          <a:p>
            <a:pPr algn="ctr"/>
            <a:r>
              <a:rPr lang="en-US" sz="3200" b="1" u="sng" dirty="0" smtClean="0"/>
              <a:t>Songs (continued)</a:t>
            </a:r>
            <a:endParaRPr lang="en-US" sz="3200" b="1" u="sng" dirty="0"/>
          </a:p>
        </p:txBody>
      </p:sp>
      <p:sp>
        <p:nvSpPr>
          <p:cNvPr id="3" name="TextBox 2"/>
          <p:cNvSpPr txBox="1"/>
          <p:nvPr/>
        </p:nvSpPr>
        <p:spPr>
          <a:xfrm>
            <a:off x="609600" y="2819400"/>
            <a:ext cx="7772400" cy="1200329"/>
          </a:xfrm>
          <a:prstGeom prst="rect">
            <a:avLst/>
          </a:prstGeom>
          <a:noFill/>
        </p:spPr>
        <p:txBody>
          <a:bodyPr wrap="square" rtlCol="0">
            <a:spAutoFit/>
          </a:bodyPr>
          <a:lstStyle/>
          <a:p>
            <a:r>
              <a:rPr lang="en-US" b="1" dirty="0" smtClean="0"/>
              <a:t>Mission Objectives</a:t>
            </a:r>
          </a:p>
          <a:p>
            <a:r>
              <a:rPr lang="en-US" dirty="0"/>
              <a:t>	</a:t>
            </a:r>
            <a:r>
              <a:rPr lang="en-US" dirty="0" smtClean="0"/>
              <a:t>-The three main objectives of SOHO are investigating the outer 	layer of the Sun, making observations of solar wind, and probing 	the interior of the Sun…. FUN!  FUN!</a:t>
            </a:r>
            <a:endParaRPr lang="en-US" dirty="0"/>
          </a:p>
        </p:txBody>
      </p:sp>
      <p:sp>
        <p:nvSpPr>
          <p:cNvPr id="4" name="TextBox 3"/>
          <p:cNvSpPr txBox="1"/>
          <p:nvPr/>
        </p:nvSpPr>
        <p:spPr>
          <a:xfrm>
            <a:off x="609600" y="4267200"/>
            <a:ext cx="7772400" cy="1200329"/>
          </a:xfrm>
          <a:prstGeom prst="rect">
            <a:avLst/>
          </a:prstGeom>
          <a:noFill/>
        </p:spPr>
        <p:txBody>
          <a:bodyPr wrap="square" rtlCol="0">
            <a:spAutoFit/>
          </a:bodyPr>
          <a:lstStyle/>
          <a:p>
            <a:r>
              <a:rPr lang="en-US" b="1" dirty="0" smtClean="0"/>
              <a:t>SOHO’s Adventure</a:t>
            </a:r>
          </a:p>
          <a:p>
            <a:r>
              <a:rPr lang="en-US" dirty="0"/>
              <a:t>	</a:t>
            </a:r>
            <a:r>
              <a:rPr lang="en-US" dirty="0" smtClean="0"/>
              <a:t>-SOHO is a product of European Space Agency, ESA, and NASA. 	Its mission was completed in 1997, but NASA scientists still use 	SOHO to this day.</a:t>
            </a:r>
            <a:endParaRPr lang="en-US" dirty="0"/>
          </a:p>
        </p:txBody>
      </p:sp>
      <p:pic>
        <p:nvPicPr>
          <p:cNvPr id="57346" name="Picture 2" descr="http://t3.gstatic.com/images?q=tbn:VdRvICE0hSSf5M:http://corriecanuck.files.wordpress.com/2010/01/astronaut.gif">
            <a:hlinkClick r:id="rId2"/>
          </p:cNvPr>
          <p:cNvPicPr>
            <a:picLocks noChangeAspect="1" noChangeArrowheads="1"/>
          </p:cNvPicPr>
          <p:nvPr/>
        </p:nvPicPr>
        <p:blipFill>
          <a:blip r:embed="rId3" cstate="print"/>
          <a:srcRect/>
          <a:stretch>
            <a:fillRect/>
          </a:stretch>
        </p:blipFill>
        <p:spPr bwMode="auto">
          <a:xfrm>
            <a:off x="228600" y="228600"/>
            <a:ext cx="2676525" cy="2012280"/>
          </a:xfrm>
          <a:prstGeom prst="rect">
            <a:avLst/>
          </a:prstGeom>
          <a:noFill/>
        </p:spPr>
      </p:pic>
    </p:spTree>
  </p:cSld>
  <p:clrMapOvr>
    <a:masterClrMapping/>
  </p:clrMapOvr>
  <p:transition>
    <p:strips/>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657600" y="914400"/>
            <a:ext cx="4495800" cy="584775"/>
          </a:xfrm>
          <a:prstGeom prst="rect">
            <a:avLst/>
          </a:prstGeom>
          <a:noFill/>
        </p:spPr>
        <p:txBody>
          <a:bodyPr wrap="square" rtlCol="0">
            <a:spAutoFit/>
          </a:bodyPr>
          <a:lstStyle/>
          <a:p>
            <a:pPr algn="ctr"/>
            <a:r>
              <a:rPr lang="en-US" sz="3200" b="1" u="sng" dirty="0" smtClean="0"/>
              <a:t>Songs (continued)</a:t>
            </a:r>
            <a:endParaRPr lang="en-US" sz="3200" b="1" u="sng" dirty="0"/>
          </a:p>
        </p:txBody>
      </p:sp>
      <p:sp>
        <p:nvSpPr>
          <p:cNvPr id="3" name="TextBox 2"/>
          <p:cNvSpPr txBox="1"/>
          <p:nvPr/>
        </p:nvSpPr>
        <p:spPr>
          <a:xfrm>
            <a:off x="304800" y="2057400"/>
            <a:ext cx="8305800" cy="2031325"/>
          </a:xfrm>
          <a:prstGeom prst="rect">
            <a:avLst/>
          </a:prstGeom>
          <a:noFill/>
        </p:spPr>
        <p:txBody>
          <a:bodyPr wrap="square" rtlCol="0">
            <a:spAutoFit/>
          </a:bodyPr>
          <a:lstStyle/>
          <a:p>
            <a:r>
              <a:rPr lang="en-US" b="1" dirty="0" smtClean="0"/>
              <a:t>Where Did SOHO Go?</a:t>
            </a:r>
          </a:p>
          <a:p>
            <a:r>
              <a:rPr lang="en-US" dirty="0"/>
              <a:t>	</a:t>
            </a:r>
            <a:r>
              <a:rPr lang="en-US" dirty="0" smtClean="0"/>
              <a:t>-In June of 1998, SOHO lost lock on the Sun and entered an emergency altitude control called Emergency Sun Reacquisition. The SOHO team attempted to recover SOHO, but all contact was lost. Radars were used to locate SOHO. Once SOHO was located, they made communications with SOHO. Over time, they repaired SOHO until it was fully recuperated. Today, SOHO is still a fully operating space satellite, used for many things by NASA. </a:t>
            </a:r>
            <a:endParaRPr lang="en-US" dirty="0"/>
          </a:p>
        </p:txBody>
      </p:sp>
      <p:sp>
        <p:nvSpPr>
          <p:cNvPr id="5" name="TextBox 4"/>
          <p:cNvSpPr txBox="1"/>
          <p:nvPr/>
        </p:nvSpPr>
        <p:spPr>
          <a:xfrm>
            <a:off x="304800" y="4038600"/>
            <a:ext cx="7848600" cy="1200329"/>
          </a:xfrm>
          <a:prstGeom prst="rect">
            <a:avLst/>
          </a:prstGeom>
          <a:noFill/>
        </p:spPr>
        <p:txBody>
          <a:bodyPr wrap="square" rtlCol="0">
            <a:spAutoFit/>
          </a:bodyPr>
          <a:lstStyle/>
          <a:p>
            <a:r>
              <a:rPr lang="en-US" b="1" dirty="0" smtClean="0"/>
              <a:t>Aurora </a:t>
            </a:r>
          </a:p>
          <a:p>
            <a:r>
              <a:rPr lang="en-US" dirty="0"/>
              <a:t>	</a:t>
            </a:r>
            <a:r>
              <a:rPr lang="en-US" dirty="0" smtClean="0"/>
              <a:t>-Aurora, aurora. It glows like my Auntie Lenora. Aurora dancing lights fill the summer nights! ( with energy from the Sun, now that seems pretty fun.)</a:t>
            </a:r>
            <a:endParaRPr lang="en-US" dirty="0"/>
          </a:p>
        </p:txBody>
      </p:sp>
      <p:sp>
        <p:nvSpPr>
          <p:cNvPr id="7" name="TextBox 6"/>
          <p:cNvSpPr txBox="1"/>
          <p:nvPr/>
        </p:nvSpPr>
        <p:spPr>
          <a:xfrm>
            <a:off x="304800" y="5410200"/>
            <a:ext cx="7467600" cy="646331"/>
          </a:xfrm>
          <a:prstGeom prst="rect">
            <a:avLst/>
          </a:prstGeom>
          <a:noFill/>
        </p:spPr>
        <p:txBody>
          <a:bodyPr wrap="square" rtlCol="0">
            <a:spAutoFit/>
          </a:bodyPr>
          <a:lstStyle/>
          <a:p>
            <a:r>
              <a:rPr lang="en-US" b="1" dirty="0" smtClean="0"/>
              <a:t>Halo by </a:t>
            </a:r>
            <a:r>
              <a:rPr lang="en-US" b="1" dirty="0" err="1" smtClean="0"/>
              <a:t>Beyonce</a:t>
            </a:r>
            <a:endParaRPr lang="en-US" b="1" dirty="0" smtClean="0"/>
          </a:p>
          <a:p>
            <a:r>
              <a:rPr lang="en-US" dirty="0"/>
              <a:t>	</a:t>
            </a:r>
            <a:r>
              <a:rPr lang="en-US" dirty="0" smtClean="0"/>
              <a:t>-SOHO goes in a halo orbit.</a:t>
            </a:r>
            <a:endParaRPr lang="en-US" dirty="0"/>
          </a:p>
        </p:txBody>
      </p:sp>
      <p:pic>
        <p:nvPicPr>
          <p:cNvPr id="9" name="Picture 2" descr="http://t2.gstatic.com/images?q=tbn:Ye6CCseM7VjIMM:http://www.redorbit.com/modules/reflib/article_images/2_7ad693c2c78932714ebafe95caafcb5d.jpg">
            <a:hlinkClick r:id="rId2"/>
          </p:cNvPr>
          <p:cNvPicPr>
            <a:picLocks noChangeAspect="1" noChangeArrowheads="1"/>
          </p:cNvPicPr>
          <p:nvPr/>
        </p:nvPicPr>
        <p:blipFill>
          <a:blip r:embed="rId3" cstate="print"/>
          <a:srcRect/>
          <a:stretch>
            <a:fillRect/>
          </a:stretch>
        </p:blipFill>
        <p:spPr bwMode="auto">
          <a:xfrm>
            <a:off x="152401" y="152401"/>
            <a:ext cx="2438400" cy="1788162"/>
          </a:xfrm>
          <a:prstGeom prst="rect">
            <a:avLst/>
          </a:prstGeom>
          <a:noFill/>
        </p:spPr>
      </p:pic>
    </p:spTree>
  </p:cSld>
  <p:clrMapOvr>
    <a:masterClrMapping/>
  </p:clrMapOvr>
  <p:transition>
    <p:wipe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38200" y="685800"/>
            <a:ext cx="6781800" cy="4154984"/>
          </a:xfrm>
          <a:prstGeom prst="rect">
            <a:avLst/>
          </a:prstGeom>
          <a:noFill/>
        </p:spPr>
        <p:txBody>
          <a:bodyPr wrap="square" rtlCol="0">
            <a:spAutoFit/>
          </a:bodyPr>
          <a:lstStyle/>
          <a:p>
            <a:r>
              <a:rPr lang="en-US" sz="2400" dirty="0" smtClean="0"/>
              <a:t>We would like to thank the NEIU 19 for hosting the NASA Endeavour Program. We had such a great time. We would also like to thank the NASA scientists and educational specialists for taking time out of their schedules so they can talk to us and give us more knowledge about Science.</a:t>
            </a:r>
          </a:p>
          <a:p>
            <a:pPr algn="r"/>
            <a:endParaRPr lang="en-US" sz="2400" dirty="0" smtClean="0"/>
          </a:p>
          <a:p>
            <a:pPr algn="r"/>
            <a:r>
              <a:rPr lang="en-US" sz="2400" dirty="0" smtClean="0"/>
              <a:t>Thank You:</a:t>
            </a:r>
          </a:p>
          <a:p>
            <a:r>
              <a:rPr lang="en-US" sz="2400" dirty="0"/>
              <a:t> </a:t>
            </a:r>
            <a:r>
              <a:rPr lang="en-US" sz="2400" dirty="0" smtClean="0"/>
              <a:t>                        Emily, Emily, PJ, and Mr. </a:t>
            </a:r>
            <a:r>
              <a:rPr lang="en-US" sz="2400" dirty="0" err="1" smtClean="0"/>
              <a:t>Zwanch</a:t>
            </a:r>
            <a:endParaRPr lang="en-US" sz="2400" dirty="0" smtClean="0"/>
          </a:p>
          <a:p>
            <a:r>
              <a:rPr lang="en-US" sz="2400" dirty="0"/>
              <a:t> </a:t>
            </a:r>
            <a:r>
              <a:rPr lang="en-US" sz="2400" dirty="0" smtClean="0"/>
              <a:t>                            </a:t>
            </a:r>
            <a:r>
              <a:rPr lang="en-US" sz="2400" i="1" dirty="0" smtClean="0"/>
              <a:t>(Valley View Middle School)</a:t>
            </a:r>
            <a:endParaRPr lang="en-US" sz="2400" i="1" dirty="0"/>
          </a:p>
        </p:txBody>
      </p:sp>
    </p:spTree>
  </p:cSld>
  <p:clrMapOvr>
    <a:masterClrMapping/>
  </p:clrMapOvr>
  <p:transition>
    <p:newsflash/>
  </p:transition>
  <p:timing>
    <p:tnLst>
      <p:par>
        <p:cTn id="1" dur="indefinite" restart="never" nodeType="tmRoot"/>
      </p:par>
    </p:tnLst>
  </p:timing>
</p:sld>
</file>

<file path=ppt/theme/theme1.xml><?xml version="1.0" encoding="utf-8"?>
<a:theme xmlns:a="http://schemas.openxmlformats.org/drawingml/2006/main" name="Technic">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131</TotalTime>
  <Words>160</Words>
  <Application>Microsoft Office PowerPoint</Application>
  <PresentationFormat>On-screen Show (4:3)</PresentationFormat>
  <Paragraphs>36</Paragraphs>
  <Slides>6</Slides>
  <Notes>0</Notes>
  <HiddenSlides>0</HiddenSlides>
  <MMClips>1</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Technic</vt:lpstr>
      <vt:lpstr>Slide 1</vt:lpstr>
      <vt:lpstr>Slide 2</vt:lpstr>
      <vt:lpstr>Slide 3</vt:lpstr>
      <vt:lpstr>Slide 4</vt:lpstr>
      <vt:lpstr>Slide 5</vt:lpstr>
      <vt:lpstr>Slide 6</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For your own convenience, we also made the playbill into a power point version  </dc:title>
  <dc:creator>PJ</dc:creator>
  <cp:lastModifiedBy>Teacher</cp:lastModifiedBy>
  <cp:revision>15</cp:revision>
  <dcterms:created xsi:type="dcterms:W3CDTF">2010-04-14T23:47:43Z</dcterms:created>
  <dcterms:modified xsi:type="dcterms:W3CDTF">2010-04-15T17:35:00Z</dcterms:modified>
</cp:coreProperties>
</file>